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84" r:id="rId2"/>
    <p:sldId id="257" r:id="rId3"/>
    <p:sldId id="285" r:id="rId4"/>
    <p:sldId id="288" r:id="rId5"/>
    <p:sldId id="258" r:id="rId6"/>
    <p:sldId id="289" r:id="rId7"/>
    <p:sldId id="259" r:id="rId8"/>
    <p:sldId id="260" r:id="rId9"/>
    <p:sldId id="290" r:id="rId10"/>
    <p:sldId id="261" r:id="rId11"/>
    <p:sldId id="262" r:id="rId12"/>
    <p:sldId id="286" r:id="rId13"/>
    <p:sldId id="287" r:id="rId14"/>
    <p:sldId id="263" r:id="rId15"/>
    <p:sldId id="28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62B"/>
    <a:srgbClr val="71186E"/>
    <a:srgbClr val="F76733"/>
    <a:srgbClr val="E6E6E6"/>
    <a:srgbClr val="F97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3"/>
    <p:restoredTop sz="94707"/>
  </p:normalViewPr>
  <p:slideViewPr>
    <p:cSldViewPr snapToGrid="0">
      <p:cViewPr varScale="1">
        <p:scale>
          <a:sx n="124" d="100"/>
          <a:sy n="124" d="100"/>
        </p:scale>
        <p:origin x="176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5E78A-A45B-45A3-8EFC-1201E533397A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BBEE9-320A-46CB-A8FC-3C5BD7C4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BBEE9-320A-46CB-A8FC-3C5BD7C4B4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02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BBEE9-320A-46CB-A8FC-3C5BD7C4B4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98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BBEE9-320A-46CB-A8FC-3C5BD7C4B4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3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BBEE9-320A-46CB-A8FC-3C5BD7C4B4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8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Courier New" panose="02070309020205020404" pitchFamily="49" charset="0"/>
              </a:rPr>
              <a:t>852.67s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BBEE9-320A-46CB-A8FC-3C5BD7C4B4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4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BBEE9-320A-46CB-A8FC-3C5BD7C4B4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1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62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18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5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75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41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6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4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3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5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9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2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4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68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45AE468-7659-4102-9B41-D08CE13915AF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CCB4F19-2F5D-4B64-A60F-D8B23BB4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2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23E10-C2B7-458D-B199-970E12A34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1" b="11521"/>
          <a:stretch/>
        </p:blipFill>
        <p:spPr>
          <a:xfrm>
            <a:off x="0" y="20780"/>
            <a:ext cx="12201054" cy="62559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698BFE-EDB5-4D84-88F5-867EE6D9BBF9}"/>
              </a:ext>
            </a:extLst>
          </p:cNvPr>
          <p:cNvSpPr/>
          <p:nvPr/>
        </p:nvSpPr>
        <p:spPr>
          <a:xfrm>
            <a:off x="-9054" y="2534970"/>
            <a:ext cx="12210107" cy="4323029"/>
          </a:xfrm>
          <a:custGeom>
            <a:avLst/>
            <a:gdLst>
              <a:gd name="connsiteX0" fmla="*/ 0 w 12192000"/>
              <a:gd name="connsiteY0" fmla="*/ 0 h 2077770"/>
              <a:gd name="connsiteX1" fmla="*/ 12192000 w 12192000"/>
              <a:gd name="connsiteY1" fmla="*/ 0 h 2077770"/>
              <a:gd name="connsiteX2" fmla="*/ 12192000 w 12192000"/>
              <a:gd name="connsiteY2" fmla="*/ 2077770 h 2077770"/>
              <a:gd name="connsiteX3" fmla="*/ 0 w 12192000"/>
              <a:gd name="connsiteY3" fmla="*/ 2077770 h 2077770"/>
              <a:gd name="connsiteX4" fmla="*/ 0 w 12192000"/>
              <a:gd name="connsiteY4" fmla="*/ 0 h 2077770"/>
              <a:gd name="connsiteX0" fmla="*/ 0 w 12201053"/>
              <a:gd name="connsiteY0" fmla="*/ 2245259 h 4323029"/>
              <a:gd name="connsiteX1" fmla="*/ 12201053 w 12201053"/>
              <a:gd name="connsiteY1" fmla="*/ 0 h 4323029"/>
              <a:gd name="connsiteX2" fmla="*/ 12192000 w 12201053"/>
              <a:gd name="connsiteY2" fmla="*/ 4323029 h 4323029"/>
              <a:gd name="connsiteX3" fmla="*/ 0 w 12201053"/>
              <a:gd name="connsiteY3" fmla="*/ 4323029 h 4323029"/>
              <a:gd name="connsiteX4" fmla="*/ 0 w 12201053"/>
              <a:gd name="connsiteY4" fmla="*/ 2245259 h 4323029"/>
              <a:gd name="connsiteX0" fmla="*/ 0 w 12201053"/>
              <a:gd name="connsiteY0" fmla="*/ 2245259 h 4323029"/>
              <a:gd name="connsiteX1" fmla="*/ 12201053 w 12201053"/>
              <a:gd name="connsiteY1" fmla="*/ 0 h 4323029"/>
              <a:gd name="connsiteX2" fmla="*/ 12192000 w 12201053"/>
              <a:gd name="connsiteY2" fmla="*/ 4323029 h 4323029"/>
              <a:gd name="connsiteX3" fmla="*/ 0 w 12201053"/>
              <a:gd name="connsiteY3" fmla="*/ 4323029 h 4323029"/>
              <a:gd name="connsiteX4" fmla="*/ 0 w 12201053"/>
              <a:gd name="connsiteY4" fmla="*/ 2245259 h 4323029"/>
              <a:gd name="connsiteX0" fmla="*/ 0 w 12201053"/>
              <a:gd name="connsiteY0" fmla="*/ 2245259 h 4323029"/>
              <a:gd name="connsiteX1" fmla="*/ 12201053 w 12201053"/>
              <a:gd name="connsiteY1" fmla="*/ 0 h 4323029"/>
              <a:gd name="connsiteX2" fmla="*/ 12192000 w 12201053"/>
              <a:gd name="connsiteY2" fmla="*/ 4323029 h 4323029"/>
              <a:gd name="connsiteX3" fmla="*/ 0 w 12201053"/>
              <a:gd name="connsiteY3" fmla="*/ 4323029 h 4323029"/>
              <a:gd name="connsiteX4" fmla="*/ 0 w 12201053"/>
              <a:gd name="connsiteY4" fmla="*/ 2245259 h 4323029"/>
              <a:gd name="connsiteX0" fmla="*/ 0 w 12210107"/>
              <a:gd name="connsiteY0" fmla="*/ 2806574 h 4323029"/>
              <a:gd name="connsiteX1" fmla="*/ 12210107 w 12210107"/>
              <a:gd name="connsiteY1" fmla="*/ 0 h 4323029"/>
              <a:gd name="connsiteX2" fmla="*/ 12201054 w 12210107"/>
              <a:gd name="connsiteY2" fmla="*/ 4323029 h 4323029"/>
              <a:gd name="connsiteX3" fmla="*/ 9054 w 12210107"/>
              <a:gd name="connsiteY3" fmla="*/ 4323029 h 4323029"/>
              <a:gd name="connsiteX4" fmla="*/ 0 w 12210107"/>
              <a:gd name="connsiteY4" fmla="*/ 2806574 h 4323029"/>
              <a:gd name="connsiteX0" fmla="*/ 0 w 12210107"/>
              <a:gd name="connsiteY0" fmla="*/ 2806574 h 4323029"/>
              <a:gd name="connsiteX1" fmla="*/ 12210107 w 12210107"/>
              <a:gd name="connsiteY1" fmla="*/ 0 h 4323029"/>
              <a:gd name="connsiteX2" fmla="*/ 12201054 w 12210107"/>
              <a:gd name="connsiteY2" fmla="*/ 4323029 h 4323029"/>
              <a:gd name="connsiteX3" fmla="*/ 9054 w 12210107"/>
              <a:gd name="connsiteY3" fmla="*/ 4323029 h 4323029"/>
              <a:gd name="connsiteX4" fmla="*/ 0 w 12210107"/>
              <a:gd name="connsiteY4" fmla="*/ 2806574 h 4323029"/>
              <a:gd name="connsiteX0" fmla="*/ 0 w 12228214"/>
              <a:gd name="connsiteY0" fmla="*/ 3078178 h 4323029"/>
              <a:gd name="connsiteX1" fmla="*/ 12228214 w 12228214"/>
              <a:gd name="connsiteY1" fmla="*/ 0 h 4323029"/>
              <a:gd name="connsiteX2" fmla="*/ 12219161 w 12228214"/>
              <a:gd name="connsiteY2" fmla="*/ 4323029 h 4323029"/>
              <a:gd name="connsiteX3" fmla="*/ 27161 w 12228214"/>
              <a:gd name="connsiteY3" fmla="*/ 4323029 h 4323029"/>
              <a:gd name="connsiteX4" fmla="*/ 0 w 12228214"/>
              <a:gd name="connsiteY4" fmla="*/ 3078178 h 4323029"/>
              <a:gd name="connsiteX0" fmla="*/ 0 w 12228214"/>
              <a:gd name="connsiteY0" fmla="*/ 3078178 h 4323029"/>
              <a:gd name="connsiteX1" fmla="*/ 12228214 w 12228214"/>
              <a:gd name="connsiteY1" fmla="*/ 0 h 4323029"/>
              <a:gd name="connsiteX2" fmla="*/ 12219161 w 12228214"/>
              <a:gd name="connsiteY2" fmla="*/ 4323029 h 4323029"/>
              <a:gd name="connsiteX3" fmla="*/ 27161 w 12228214"/>
              <a:gd name="connsiteY3" fmla="*/ 4323029 h 4323029"/>
              <a:gd name="connsiteX4" fmla="*/ 0 w 12228214"/>
              <a:gd name="connsiteY4" fmla="*/ 3078178 h 4323029"/>
              <a:gd name="connsiteX0" fmla="*/ 0 w 12228214"/>
              <a:gd name="connsiteY0" fmla="*/ 3078178 h 4323029"/>
              <a:gd name="connsiteX1" fmla="*/ 12228214 w 12228214"/>
              <a:gd name="connsiteY1" fmla="*/ 0 h 4323029"/>
              <a:gd name="connsiteX2" fmla="*/ 12219161 w 12228214"/>
              <a:gd name="connsiteY2" fmla="*/ 4323029 h 4323029"/>
              <a:gd name="connsiteX3" fmla="*/ 27161 w 12228214"/>
              <a:gd name="connsiteY3" fmla="*/ 4323029 h 4323029"/>
              <a:gd name="connsiteX4" fmla="*/ 0 w 12228214"/>
              <a:gd name="connsiteY4" fmla="*/ 3078178 h 4323029"/>
              <a:gd name="connsiteX0" fmla="*/ 0 w 12228214"/>
              <a:gd name="connsiteY0" fmla="*/ 3078178 h 4323029"/>
              <a:gd name="connsiteX1" fmla="*/ 12228214 w 12228214"/>
              <a:gd name="connsiteY1" fmla="*/ 0 h 4323029"/>
              <a:gd name="connsiteX2" fmla="*/ 12219161 w 12228214"/>
              <a:gd name="connsiteY2" fmla="*/ 4323029 h 4323029"/>
              <a:gd name="connsiteX3" fmla="*/ 27161 w 12228214"/>
              <a:gd name="connsiteY3" fmla="*/ 4323029 h 4323029"/>
              <a:gd name="connsiteX4" fmla="*/ 0 w 12228214"/>
              <a:gd name="connsiteY4" fmla="*/ 3078178 h 4323029"/>
              <a:gd name="connsiteX0" fmla="*/ 0 w 12210107"/>
              <a:gd name="connsiteY0" fmla="*/ 2915216 h 4323029"/>
              <a:gd name="connsiteX1" fmla="*/ 12210107 w 12210107"/>
              <a:gd name="connsiteY1" fmla="*/ 0 h 4323029"/>
              <a:gd name="connsiteX2" fmla="*/ 12201054 w 12210107"/>
              <a:gd name="connsiteY2" fmla="*/ 4323029 h 4323029"/>
              <a:gd name="connsiteX3" fmla="*/ 9054 w 12210107"/>
              <a:gd name="connsiteY3" fmla="*/ 4323029 h 4323029"/>
              <a:gd name="connsiteX4" fmla="*/ 0 w 12210107"/>
              <a:gd name="connsiteY4" fmla="*/ 2915216 h 4323029"/>
              <a:gd name="connsiteX0" fmla="*/ 0 w 12210107"/>
              <a:gd name="connsiteY0" fmla="*/ 2915216 h 4323029"/>
              <a:gd name="connsiteX1" fmla="*/ 12210107 w 12210107"/>
              <a:gd name="connsiteY1" fmla="*/ 0 h 4323029"/>
              <a:gd name="connsiteX2" fmla="*/ 12201054 w 12210107"/>
              <a:gd name="connsiteY2" fmla="*/ 4323029 h 4323029"/>
              <a:gd name="connsiteX3" fmla="*/ 9054 w 12210107"/>
              <a:gd name="connsiteY3" fmla="*/ 4323029 h 4323029"/>
              <a:gd name="connsiteX4" fmla="*/ 0 w 12210107"/>
              <a:gd name="connsiteY4" fmla="*/ 2915216 h 432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0107" h="4323029">
                <a:moveTo>
                  <a:pt x="0" y="2915216"/>
                </a:moveTo>
                <a:cubicBezTo>
                  <a:pt x="4537799" y="3434281"/>
                  <a:pt x="11402337" y="2052119"/>
                  <a:pt x="12210107" y="0"/>
                </a:cubicBezTo>
                <a:cubicBezTo>
                  <a:pt x="12207089" y="1441010"/>
                  <a:pt x="12204072" y="2882019"/>
                  <a:pt x="12201054" y="4323029"/>
                </a:cubicBezTo>
                <a:lnTo>
                  <a:pt x="9054" y="4323029"/>
                </a:lnTo>
                <a:lnTo>
                  <a:pt x="0" y="2915216"/>
                </a:lnTo>
                <a:close/>
              </a:path>
            </a:pathLst>
          </a:custGeom>
          <a:solidFill>
            <a:srgbClr val="F767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BE50A-9072-4265-A67D-DAD61E4D5D59}"/>
              </a:ext>
            </a:extLst>
          </p:cNvPr>
          <p:cNvSpPr/>
          <p:nvPr/>
        </p:nvSpPr>
        <p:spPr>
          <a:xfrm>
            <a:off x="-18107" y="3186819"/>
            <a:ext cx="12237268" cy="3671179"/>
          </a:xfrm>
          <a:custGeom>
            <a:avLst/>
            <a:gdLst>
              <a:gd name="connsiteX0" fmla="*/ 0 w 12228214"/>
              <a:gd name="connsiteY0" fmla="*/ 0 h 1090942"/>
              <a:gd name="connsiteX1" fmla="*/ 12228214 w 12228214"/>
              <a:gd name="connsiteY1" fmla="*/ 0 h 1090942"/>
              <a:gd name="connsiteX2" fmla="*/ 12228214 w 12228214"/>
              <a:gd name="connsiteY2" fmla="*/ 1090942 h 1090942"/>
              <a:gd name="connsiteX3" fmla="*/ 0 w 12228214"/>
              <a:gd name="connsiteY3" fmla="*/ 1090942 h 1090942"/>
              <a:gd name="connsiteX4" fmla="*/ 0 w 12228214"/>
              <a:gd name="connsiteY4" fmla="*/ 0 h 1090942"/>
              <a:gd name="connsiteX0" fmla="*/ 0 w 12237268"/>
              <a:gd name="connsiteY0" fmla="*/ 2580237 h 3671179"/>
              <a:gd name="connsiteX1" fmla="*/ 12237268 w 12237268"/>
              <a:gd name="connsiteY1" fmla="*/ 0 h 3671179"/>
              <a:gd name="connsiteX2" fmla="*/ 12228214 w 12237268"/>
              <a:gd name="connsiteY2" fmla="*/ 3671179 h 3671179"/>
              <a:gd name="connsiteX3" fmla="*/ 0 w 12237268"/>
              <a:gd name="connsiteY3" fmla="*/ 3671179 h 3671179"/>
              <a:gd name="connsiteX4" fmla="*/ 0 w 12237268"/>
              <a:gd name="connsiteY4" fmla="*/ 2580237 h 3671179"/>
              <a:gd name="connsiteX0" fmla="*/ 0 w 12237268"/>
              <a:gd name="connsiteY0" fmla="*/ 2580237 h 3671179"/>
              <a:gd name="connsiteX1" fmla="*/ 12237268 w 12237268"/>
              <a:gd name="connsiteY1" fmla="*/ 0 h 3671179"/>
              <a:gd name="connsiteX2" fmla="*/ 12228214 w 12237268"/>
              <a:gd name="connsiteY2" fmla="*/ 3671179 h 3671179"/>
              <a:gd name="connsiteX3" fmla="*/ 0 w 12237268"/>
              <a:gd name="connsiteY3" fmla="*/ 3671179 h 3671179"/>
              <a:gd name="connsiteX4" fmla="*/ 0 w 12237268"/>
              <a:gd name="connsiteY4" fmla="*/ 2580237 h 3671179"/>
              <a:gd name="connsiteX0" fmla="*/ 0 w 12237268"/>
              <a:gd name="connsiteY0" fmla="*/ 2833734 h 3671179"/>
              <a:gd name="connsiteX1" fmla="*/ 12237268 w 12237268"/>
              <a:gd name="connsiteY1" fmla="*/ 0 h 3671179"/>
              <a:gd name="connsiteX2" fmla="*/ 12228214 w 12237268"/>
              <a:gd name="connsiteY2" fmla="*/ 3671179 h 3671179"/>
              <a:gd name="connsiteX3" fmla="*/ 0 w 12237268"/>
              <a:gd name="connsiteY3" fmla="*/ 3671179 h 3671179"/>
              <a:gd name="connsiteX4" fmla="*/ 0 w 12237268"/>
              <a:gd name="connsiteY4" fmla="*/ 2833734 h 3671179"/>
              <a:gd name="connsiteX0" fmla="*/ 0 w 12237268"/>
              <a:gd name="connsiteY0" fmla="*/ 2833734 h 3671179"/>
              <a:gd name="connsiteX1" fmla="*/ 12237268 w 12237268"/>
              <a:gd name="connsiteY1" fmla="*/ 0 h 3671179"/>
              <a:gd name="connsiteX2" fmla="*/ 12228214 w 12237268"/>
              <a:gd name="connsiteY2" fmla="*/ 3671179 h 3671179"/>
              <a:gd name="connsiteX3" fmla="*/ 0 w 12237268"/>
              <a:gd name="connsiteY3" fmla="*/ 3671179 h 3671179"/>
              <a:gd name="connsiteX4" fmla="*/ 0 w 12237268"/>
              <a:gd name="connsiteY4" fmla="*/ 2833734 h 3671179"/>
              <a:gd name="connsiteX0" fmla="*/ 9054 w 12237268"/>
              <a:gd name="connsiteY0" fmla="*/ 2625504 h 3671179"/>
              <a:gd name="connsiteX1" fmla="*/ 12237268 w 12237268"/>
              <a:gd name="connsiteY1" fmla="*/ 0 h 3671179"/>
              <a:gd name="connsiteX2" fmla="*/ 12228214 w 12237268"/>
              <a:gd name="connsiteY2" fmla="*/ 3671179 h 3671179"/>
              <a:gd name="connsiteX3" fmla="*/ 0 w 12237268"/>
              <a:gd name="connsiteY3" fmla="*/ 3671179 h 3671179"/>
              <a:gd name="connsiteX4" fmla="*/ 9054 w 12237268"/>
              <a:gd name="connsiteY4" fmla="*/ 2625504 h 3671179"/>
              <a:gd name="connsiteX0" fmla="*/ 9054 w 12237268"/>
              <a:gd name="connsiteY0" fmla="*/ 2625504 h 3671179"/>
              <a:gd name="connsiteX1" fmla="*/ 12237268 w 12237268"/>
              <a:gd name="connsiteY1" fmla="*/ 0 h 3671179"/>
              <a:gd name="connsiteX2" fmla="*/ 12228214 w 12237268"/>
              <a:gd name="connsiteY2" fmla="*/ 3671179 h 3671179"/>
              <a:gd name="connsiteX3" fmla="*/ 0 w 12237268"/>
              <a:gd name="connsiteY3" fmla="*/ 3671179 h 3671179"/>
              <a:gd name="connsiteX4" fmla="*/ 9054 w 12237268"/>
              <a:gd name="connsiteY4" fmla="*/ 2625504 h 367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7268" h="3671179">
                <a:moveTo>
                  <a:pt x="9054" y="2625504"/>
                </a:moveTo>
                <a:cubicBezTo>
                  <a:pt x="3898021" y="2688878"/>
                  <a:pt x="10104674" y="2562131"/>
                  <a:pt x="12237268" y="0"/>
                </a:cubicBezTo>
                <a:lnTo>
                  <a:pt x="12228214" y="3671179"/>
                </a:lnTo>
                <a:lnTo>
                  <a:pt x="0" y="3671179"/>
                </a:lnTo>
                <a:lnTo>
                  <a:pt x="9054" y="26255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5450399-1E5A-47BF-A57C-A38306ACA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3" b="34544"/>
          <a:stretch/>
        </p:blipFill>
        <p:spPr>
          <a:xfrm>
            <a:off x="10048875" y="6158204"/>
            <a:ext cx="2143125" cy="6997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E6A87B-5742-4D52-9934-04372EF784BC}"/>
              </a:ext>
            </a:extLst>
          </p:cNvPr>
          <p:cNvSpPr txBox="1"/>
          <p:nvPr/>
        </p:nvSpPr>
        <p:spPr>
          <a:xfrm>
            <a:off x="9171572" y="4939309"/>
            <a:ext cx="3018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Zhiyuan</a:t>
            </a:r>
            <a:r>
              <a:rPr lang="en-US" dirty="0"/>
              <a:t> Song</a:t>
            </a:r>
          </a:p>
          <a:p>
            <a:pPr algn="ctr"/>
            <a:r>
              <a:rPr lang="en-US" dirty="0"/>
              <a:t>CPSC-8420 Advanced Machine Learning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E4ADFF-CB4C-4C8D-B53D-68EC5A2E1FAC}"/>
              </a:ext>
            </a:extLst>
          </p:cNvPr>
          <p:cNvSpPr/>
          <p:nvPr/>
        </p:nvSpPr>
        <p:spPr>
          <a:xfrm>
            <a:off x="-9238" y="-2"/>
            <a:ext cx="12201237" cy="5576933"/>
          </a:xfrm>
          <a:custGeom>
            <a:avLst/>
            <a:gdLst>
              <a:gd name="connsiteX0" fmla="*/ 0 w 12192000"/>
              <a:gd name="connsiteY0" fmla="*/ 0 h 1401442"/>
              <a:gd name="connsiteX1" fmla="*/ 12192000 w 12192000"/>
              <a:gd name="connsiteY1" fmla="*/ 0 h 1401442"/>
              <a:gd name="connsiteX2" fmla="*/ 12192000 w 12192000"/>
              <a:gd name="connsiteY2" fmla="*/ 1401442 h 1401442"/>
              <a:gd name="connsiteX3" fmla="*/ 0 w 12192000"/>
              <a:gd name="connsiteY3" fmla="*/ 1401442 h 1401442"/>
              <a:gd name="connsiteX4" fmla="*/ 0 w 12192000"/>
              <a:gd name="connsiteY4" fmla="*/ 0 h 1401442"/>
              <a:gd name="connsiteX0" fmla="*/ 0 w 12192000"/>
              <a:gd name="connsiteY0" fmla="*/ 0 h 1401442"/>
              <a:gd name="connsiteX1" fmla="*/ 12192000 w 12192000"/>
              <a:gd name="connsiteY1" fmla="*/ 0 h 1401442"/>
              <a:gd name="connsiteX2" fmla="*/ 12192000 w 12192000"/>
              <a:gd name="connsiteY2" fmla="*/ 902678 h 1401442"/>
              <a:gd name="connsiteX3" fmla="*/ 0 w 12192000"/>
              <a:gd name="connsiteY3" fmla="*/ 1401442 h 1401442"/>
              <a:gd name="connsiteX4" fmla="*/ 0 w 12192000"/>
              <a:gd name="connsiteY4" fmla="*/ 0 h 1401442"/>
              <a:gd name="connsiteX0" fmla="*/ 0 w 12192000"/>
              <a:gd name="connsiteY0" fmla="*/ 0 h 1401442"/>
              <a:gd name="connsiteX1" fmla="*/ 12192000 w 12192000"/>
              <a:gd name="connsiteY1" fmla="*/ 0 h 1401442"/>
              <a:gd name="connsiteX2" fmla="*/ 12192000 w 12192000"/>
              <a:gd name="connsiteY2" fmla="*/ 902678 h 1401442"/>
              <a:gd name="connsiteX3" fmla="*/ 0 w 12192000"/>
              <a:gd name="connsiteY3" fmla="*/ 1401442 h 1401442"/>
              <a:gd name="connsiteX4" fmla="*/ 0 w 12192000"/>
              <a:gd name="connsiteY4" fmla="*/ 0 h 1401442"/>
              <a:gd name="connsiteX0" fmla="*/ 0 w 12192000"/>
              <a:gd name="connsiteY0" fmla="*/ 0 h 1209720"/>
              <a:gd name="connsiteX1" fmla="*/ 12192000 w 12192000"/>
              <a:gd name="connsiteY1" fmla="*/ 0 h 1209720"/>
              <a:gd name="connsiteX2" fmla="*/ 12192000 w 12192000"/>
              <a:gd name="connsiteY2" fmla="*/ 902678 h 1209720"/>
              <a:gd name="connsiteX3" fmla="*/ 0 w 12192000"/>
              <a:gd name="connsiteY3" fmla="*/ 976569 h 1209720"/>
              <a:gd name="connsiteX4" fmla="*/ 0 w 12192000"/>
              <a:gd name="connsiteY4" fmla="*/ 0 h 1209720"/>
              <a:gd name="connsiteX0" fmla="*/ 0 w 12192000"/>
              <a:gd name="connsiteY0" fmla="*/ 0 h 1361810"/>
              <a:gd name="connsiteX1" fmla="*/ 12192000 w 12192000"/>
              <a:gd name="connsiteY1" fmla="*/ 0 h 1361810"/>
              <a:gd name="connsiteX2" fmla="*/ 12192000 w 12192000"/>
              <a:gd name="connsiteY2" fmla="*/ 902678 h 1361810"/>
              <a:gd name="connsiteX3" fmla="*/ 0 w 12192000"/>
              <a:gd name="connsiteY3" fmla="*/ 976569 h 1361810"/>
              <a:gd name="connsiteX4" fmla="*/ 0 w 12192000"/>
              <a:gd name="connsiteY4" fmla="*/ 0 h 1361810"/>
              <a:gd name="connsiteX0" fmla="*/ 0 w 12192000"/>
              <a:gd name="connsiteY0" fmla="*/ 0 h 1638723"/>
              <a:gd name="connsiteX1" fmla="*/ 12192000 w 12192000"/>
              <a:gd name="connsiteY1" fmla="*/ 0 h 1638723"/>
              <a:gd name="connsiteX2" fmla="*/ 12192000 w 12192000"/>
              <a:gd name="connsiteY2" fmla="*/ 902678 h 1638723"/>
              <a:gd name="connsiteX3" fmla="*/ 0 w 12192000"/>
              <a:gd name="connsiteY3" fmla="*/ 976569 h 1638723"/>
              <a:gd name="connsiteX4" fmla="*/ 0 w 12192000"/>
              <a:gd name="connsiteY4" fmla="*/ 0 h 1638723"/>
              <a:gd name="connsiteX0" fmla="*/ 0 w 12192000"/>
              <a:gd name="connsiteY0" fmla="*/ 0 h 1536064"/>
              <a:gd name="connsiteX1" fmla="*/ 12192000 w 12192000"/>
              <a:gd name="connsiteY1" fmla="*/ 0 h 1536064"/>
              <a:gd name="connsiteX2" fmla="*/ 12192000 w 12192000"/>
              <a:gd name="connsiteY2" fmla="*/ 902678 h 1536064"/>
              <a:gd name="connsiteX3" fmla="*/ 0 w 12192000"/>
              <a:gd name="connsiteY3" fmla="*/ 976569 h 1536064"/>
              <a:gd name="connsiteX4" fmla="*/ 0 w 12192000"/>
              <a:gd name="connsiteY4" fmla="*/ 0 h 1536064"/>
              <a:gd name="connsiteX0" fmla="*/ 0 w 12192000"/>
              <a:gd name="connsiteY0" fmla="*/ 0 h 2655416"/>
              <a:gd name="connsiteX1" fmla="*/ 12192000 w 12192000"/>
              <a:gd name="connsiteY1" fmla="*/ 0 h 2655416"/>
              <a:gd name="connsiteX2" fmla="*/ 12192000 w 12192000"/>
              <a:gd name="connsiteY2" fmla="*/ 2565224 h 2655416"/>
              <a:gd name="connsiteX3" fmla="*/ 0 w 12192000"/>
              <a:gd name="connsiteY3" fmla="*/ 976569 h 2655416"/>
              <a:gd name="connsiteX4" fmla="*/ 0 w 12192000"/>
              <a:gd name="connsiteY4" fmla="*/ 0 h 2655416"/>
              <a:gd name="connsiteX0" fmla="*/ 0 w 12192000"/>
              <a:gd name="connsiteY0" fmla="*/ 0 h 2565224"/>
              <a:gd name="connsiteX1" fmla="*/ 12192000 w 12192000"/>
              <a:gd name="connsiteY1" fmla="*/ 0 h 2565224"/>
              <a:gd name="connsiteX2" fmla="*/ 12192000 w 12192000"/>
              <a:gd name="connsiteY2" fmla="*/ 2565224 h 2565224"/>
              <a:gd name="connsiteX3" fmla="*/ 0 w 12192000"/>
              <a:gd name="connsiteY3" fmla="*/ 976569 h 2565224"/>
              <a:gd name="connsiteX4" fmla="*/ 0 w 12192000"/>
              <a:gd name="connsiteY4" fmla="*/ 0 h 2565224"/>
              <a:gd name="connsiteX0" fmla="*/ 18473 w 12210473"/>
              <a:gd name="connsiteY0" fmla="*/ 0 h 2786090"/>
              <a:gd name="connsiteX1" fmla="*/ 12210473 w 12210473"/>
              <a:gd name="connsiteY1" fmla="*/ 0 h 2786090"/>
              <a:gd name="connsiteX2" fmla="*/ 12210473 w 12210473"/>
              <a:gd name="connsiteY2" fmla="*/ 2565224 h 2786090"/>
              <a:gd name="connsiteX3" fmla="*/ 0 w 12210473"/>
              <a:gd name="connsiteY3" fmla="*/ 2592933 h 2786090"/>
              <a:gd name="connsiteX4" fmla="*/ 18473 w 12210473"/>
              <a:gd name="connsiteY4" fmla="*/ 0 h 2786090"/>
              <a:gd name="connsiteX0" fmla="*/ 18473 w 12210473"/>
              <a:gd name="connsiteY0" fmla="*/ 0 h 2592933"/>
              <a:gd name="connsiteX1" fmla="*/ 12210473 w 12210473"/>
              <a:gd name="connsiteY1" fmla="*/ 0 h 2592933"/>
              <a:gd name="connsiteX2" fmla="*/ 12210473 w 12210473"/>
              <a:gd name="connsiteY2" fmla="*/ 2565224 h 2592933"/>
              <a:gd name="connsiteX3" fmla="*/ 0 w 12210473"/>
              <a:gd name="connsiteY3" fmla="*/ 2592933 h 2592933"/>
              <a:gd name="connsiteX4" fmla="*/ 18473 w 12210473"/>
              <a:gd name="connsiteY4" fmla="*/ 0 h 2592933"/>
              <a:gd name="connsiteX0" fmla="*/ 9237 w 12201237"/>
              <a:gd name="connsiteY0" fmla="*/ 0 h 2565224"/>
              <a:gd name="connsiteX1" fmla="*/ 12201237 w 12201237"/>
              <a:gd name="connsiteY1" fmla="*/ 0 h 2565224"/>
              <a:gd name="connsiteX2" fmla="*/ 12201237 w 12201237"/>
              <a:gd name="connsiteY2" fmla="*/ 2565224 h 2565224"/>
              <a:gd name="connsiteX3" fmla="*/ 0 w 12201237"/>
              <a:gd name="connsiteY3" fmla="*/ 1299842 h 2565224"/>
              <a:gd name="connsiteX4" fmla="*/ 9237 w 12201237"/>
              <a:gd name="connsiteY4" fmla="*/ 0 h 2565224"/>
              <a:gd name="connsiteX0" fmla="*/ 9237 w 12201237"/>
              <a:gd name="connsiteY0" fmla="*/ 0 h 2565224"/>
              <a:gd name="connsiteX1" fmla="*/ 12201237 w 12201237"/>
              <a:gd name="connsiteY1" fmla="*/ 0 h 2565224"/>
              <a:gd name="connsiteX2" fmla="*/ 12201237 w 12201237"/>
              <a:gd name="connsiteY2" fmla="*/ 2565224 h 2565224"/>
              <a:gd name="connsiteX3" fmla="*/ 0 w 12201237"/>
              <a:gd name="connsiteY3" fmla="*/ 1299842 h 2565224"/>
              <a:gd name="connsiteX4" fmla="*/ 9237 w 12201237"/>
              <a:gd name="connsiteY4" fmla="*/ 0 h 2565224"/>
              <a:gd name="connsiteX0" fmla="*/ 9237 w 12201237"/>
              <a:gd name="connsiteY0" fmla="*/ 0 h 2565224"/>
              <a:gd name="connsiteX1" fmla="*/ 12201237 w 12201237"/>
              <a:gd name="connsiteY1" fmla="*/ 0 h 2565224"/>
              <a:gd name="connsiteX2" fmla="*/ 12201237 w 12201237"/>
              <a:gd name="connsiteY2" fmla="*/ 2565224 h 2565224"/>
              <a:gd name="connsiteX3" fmla="*/ 0 w 12201237"/>
              <a:gd name="connsiteY3" fmla="*/ 1299842 h 2565224"/>
              <a:gd name="connsiteX4" fmla="*/ 9237 w 12201237"/>
              <a:gd name="connsiteY4" fmla="*/ 0 h 256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1237" h="2565224">
                <a:moveTo>
                  <a:pt x="9237" y="0"/>
                </a:moveTo>
                <a:lnTo>
                  <a:pt x="12201237" y="0"/>
                </a:lnTo>
                <a:lnTo>
                  <a:pt x="12201237" y="2565224"/>
                </a:lnTo>
                <a:cubicBezTo>
                  <a:pt x="10584873" y="607115"/>
                  <a:pt x="9421091" y="995040"/>
                  <a:pt x="0" y="1299842"/>
                </a:cubicBezTo>
                <a:lnTo>
                  <a:pt x="9237" y="0"/>
                </a:lnTo>
                <a:close/>
              </a:path>
            </a:pathLst>
          </a:custGeom>
          <a:gradFill>
            <a:gsLst>
              <a:gs pos="0">
                <a:srgbClr val="71186E"/>
              </a:gs>
              <a:gs pos="27000">
                <a:srgbClr val="71186E">
                  <a:alpha val="60000"/>
                </a:srgbClr>
              </a:gs>
              <a:gs pos="45000">
                <a:srgbClr val="71186E">
                  <a:alpha val="50000"/>
                </a:srgbClr>
              </a:gs>
              <a:gs pos="68000">
                <a:srgbClr val="71186E">
                  <a:alpha val="20000"/>
                </a:srgbClr>
              </a:gs>
              <a:gs pos="85000">
                <a:srgbClr val="71186E">
                  <a:alpha val="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998C1B9-7410-4F04-A085-97E8BC5235F5}"/>
              </a:ext>
            </a:extLst>
          </p:cNvPr>
          <p:cNvSpPr txBox="1">
            <a:spLocks/>
          </p:cNvSpPr>
          <p:nvPr/>
        </p:nvSpPr>
        <p:spPr>
          <a:xfrm>
            <a:off x="822149" y="478719"/>
            <a:ext cx="10531356" cy="146512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/>
              <a:t>Protein Structure Clustering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75C0A-141D-274B-B26E-9281AD5FBFA6}"/>
              </a:ext>
            </a:extLst>
          </p:cNvPr>
          <p:cNvSpPr txBox="1"/>
          <p:nvPr/>
        </p:nvSpPr>
        <p:spPr>
          <a:xfrm>
            <a:off x="0" y="6158204"/>
            <a:ext cx="4446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Astronomy &amp; Physics Department</a:t>
            </a:r>
          </a:p>
          <a:p>
            <a:r>
              <a:rPr lang="en-US" sz="1600" dirty="0"/>
              <a:t>Clemson University</a:t>
            </a:r>
          </a:p>
        </p:txBody>
      </p:sp>
    </p:spTree>
    <p:extLst>
      <p:ext uri="{BB962C8B-B14F-4D97-AF65-F5344CB8AC3E}">
        <p14:creationId xmlns:p14="http://schemas.microsoft.com/office/powerpoint/2010/main" val="66236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C048-6E80-9543-AB49-4377CD76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37" y="983724"/>
            <a:ext cx="8761413" cy="70696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PCA &amp; K-means on All Atom Coordinates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CF944A0-FEC5-9F05-54D7-5E80CA6D0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609600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7D8FC4-BE32-7001-2F7F-5BDE6D9AE7BF}"/>
              </a:ext>
            </a:extLst>
          </p:cNvPr>
          <p:cNvSpPr txBox="1"/>
          <p:nvPr/>
        </p:nvSpPr>
        <p:spPr>
          <a:xfrm>
            <a:off x="3571703" y="4528367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27.32%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1C58EF-A6FD-8426-7DE6-52C143D98940}"/>
              </a:ext>
            </a:extLst>
          </p:cNvPr>
          <p:cNvSpPr txBox="1"/>
          <p:nvPr/>
        </p:nvSpPr>
        <p:spPr>
          <a:xfrm>
            <a:off x="2286035" y="4220801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20.67%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A4CFA7-35B3-25CF-A8F6-7E764768474F}"/>
              </a:ext>
            </a:extLst>
          </p:cNvPr>
          <p:cNvSpPr txBox="1"/>
          <p:nvPr/>
        </p:nvSpPr>
        <p:spPr>
          <a:xfrm>
            <a:off x="1454210" y="5076817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29.00%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E0731A-D5F4-831A-D3B0-35CFA8BC683E}"/>
              </a:ext>
            </a:extLst>
          </p:cNvPr>
          <p:cNvSpPr txBox="1"/>
          <p:nvPr/>
        </p:nvSpPr>
        <p:spPr>
          <a:xfrm>
            <a:off x="3237445" y="5433333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23.01%</a:t>
            </a:r>
          </a:p>
        </p:txBody>
      </p:sp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B7D47AE6-FEC9-F5E9-52C1-5DD667BE0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6" r="9785"/>
          <a:stretch/>
        </p:blipFill>
        <p:spPr>
          <a:xfrm>
            <a:off x="5715074" y="2366700"/>
            <a:ext cx="3670272" cy="2743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D9E6B7A-A89A-D9D8-4B64-C2C9E014D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84933">
            <a:off x="6188740" y="4949470"/>
            <a:ext cx="2126211" cy="1981486"/>
          </a:xfrm>
          <a:prstGeom prst="rect">
            <a:avLst/>
          </a:prstGeom>
        </p:spPr>
      </p:pic>
      <p:pic>
        <p:nvPicPr>
          <p:cNvPr id="22" name="Picture 21" descr="A close-up of a spider&#10;&#10;Description automatically generated with low confidence">
            <a:extLst>
              <a:ext uri="{FF2B5EF4-FFF2-40B4-BE49-F238E27FC236}">
                <a16:creationId xmlns:a16="http://schemas.microsoft.com/office/drawing/2014/main" id="{66FFC6FF-558E-5A6A-95B0-7B87C609A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24" y="2230726"/>
            <a:ext cx="2249980" cy="2096830"/>
          </a:xfrm>
          <a:prstGeom prst="rect">
            <a:avLst/>
          </a:prstGeom>
        </p:spPr>
      </p:pic>
      <p:pic>
        <p:nvPicPr>
          <p:cNvPr id="24" name="Picture 23" descr="Shape, arrow&#10;&#10;Description automatically generated">
            <a:extLst>
              <a:ext uri="{FF2B5EF4-FFF2-40B4-BE49-F238E27FC236}">
                <a16:creationId xmlns:a16="http://schemas.microsoft.com/office/drawing/2014/main" id="{6FAD004A-4591-C451-965F-9715C022C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9923620" y="4513795"/>
            <a:ext cx="2249980" cy="2096830"/>
          </a:xfrm>
          <a:prstGeom prst="rect">
            <a:avLst/>
          </a:prstGeom>
        </p:spPr>
      </p:pic>
      <p:pic>
        <p:nvPicPr>
          <p:cNvPr id="26" name="Picture 25" descr="Shape, arrow&#10;&#10;Description automatically generated">
            <a:extLst>
              <a:ext uri="{FF2B5EF4-FFF2-40B4-BE49-F238E27FC236}">
                <a16:creationId xmlns:a16="http://schemas.microsoft.com/office/drawing/2014/main" id="{80B527A9-9340-5497-6F55-0403969EA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26" y="4867594"/>
            <a:ext cx="2126212" cy="19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5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99E5-0329-554D-A8A1-9D930277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PCA &amp; SC on All Atom Coordinates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52CF1-A5E7-C241-A173-C815AF91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86000"/>
            <a:ext cx="6095999" cy="4571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09E60E-040E-971A-3653-2355DF4322F1}"/>
              </a:ext>
            </a:extLst>
          </p:cNvPr>
          <p:cNvSpPr txBox="1"/>
          <p:nvPr/>
        </p:nvSpPr>
        <p:spPr>
          <a:xfrm>
            <a:off x="2897575" y="5247205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28.57%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886FA-0D9E-D3DC-B6F0-EFE906083591}"/>
              </a:ext>
            </a:extLst>
          </p:cNvPr>
          <p:cNvSpPr txBox="1"/>
          <p:nvPr/>
        </p:nvSpPr>
        <p:spPr>
          <a:xfrm>
            <a:off x="2461469" y="4356425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27.10%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B209A-D074-5470-BF1A-4A233096F456}"/>
              </a:ext>
            </a:extLst>
          </p:cNvPr>
          <p:cNvSpPr txBox="1"/>
          <p:nvPr/>
        </p:nvSpPr>
        <p:spPr>
          <a:xfrm>
            <a:off x="3883975" y="4571999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22.16%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41D5E-3308-AF30-8020-8D975C86C594}"/>
              </a:ext>
            </a:extLst>
          </p:cNvPr>
          <p:cNvSpPr txBox="1"/>
          <p:nvPr/>
        </p:nvSpPr>
        <p:spPr>
          <a:xfrm>
            <a:off x="1365046" y="5062539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22.17%</a:t>
            </a:r>
          </a:p>
        </p:txBody>
      </p:sp>
      <p:pic>
        <p:nvPicPr>
          <p:cNvPr id="17" name="Picture 16" descr="Chart&#10;&#10;Description automatically generated with low confidence">
            <a:extLst>
              <a:ext uri="{FF2B5EF4-FFF2-40B4-BE49-F238E27FC236}">
                <a16:creationId xmlns:a16="http://schemas.microsoft.com/office/drawing/2014/main" id="{73A90435-3697-C757-5DC5-0BFE96C1F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6" r="9785"/>
          <a:stretch/>
        </p:blipFill>
        <p:spPr>
          <a:xfrm>
            <a:off x="5811357" y="2290075"/>
            <a:ext cx="3670275" cy="2743200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0E8874E5-ADA9-24B4-290B-AAA477520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87" y="4580241"/>
            <a:ext cx="2219158" cy="2068106"/>
          </a:xfrm>
          <a:prstGeom prst="rect">
            <a:avLst/>
          </a:prstGeom>
        </p:spPr>
      </p:pic>
      <p:pic>
        <p:nvPicPr>
          <p:cNvPr id="18" name="Picture 17" descr="A picture containing indoor&#10;&#10;Description automatically generated">
            <a:extLst>
              <a:ext uri="{FF2B5EF4-FFF2-40B4-BE49-F238E27FC236}">
                <a16:creationId xmlns:a16="http://schemas.microsoft.com/office/drawing/2014/main" id="{45B92DB3-112D-E865-E5BD-02509C0F4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80" y="4702061"/>
            <a:ext cx="2219158" cy="2068106"/>
          </a:xfrm>
          <a:prstGeom prst="rect">
            <a:avLst/>
          </a:prstGeom>
        </p:spPr>
      </p:pic>
      <p:pic>
        <p:nvPicPr>
          <p:cNvPr id="20" name="Picture 19" descr="A picture containing nature&#10;&#10;Description automatically generated">
            <a:extLst>
              <a:ext uri="{FF2B5EF4-FFF2-40B4-BE49-F238E27FC236}">
                <a16:creationId xmlns:a16="http://schemas.microsoft.com/office/drawing/2014/main" id="{E4440D84-F2BD-DB48-7868-A710DE11B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491" y="4563437"/>
            <a:ext cx="2219158" cy="2068106"/>
          </a:xfrm>
          <a:prstGeom prst="rect">
            <a:avLst/>
          </a:prstGeom>
        </p:spPr>
      </p:pic>
      <p:pic>
        <p:nvPicPr>
          <p:cNvPr id="22" name="Picture 21" descr="A picture containing light&#10;&#10;Description automatically generated">
            <a:extLst>
              <a:ext uri="{FF2B5EF4-FFF2-40B4-BE49-F238E27FC236}">
                <a16:creationId xmlns:a16="http://schemas.microsoft.com/office/drawing/2014/main" id="{8055CFBE-1F61-A2F0-66C2-296DD18962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31" y="2578899"/>
            <a:ext cx="2101907" cy="19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7789-3608-5042-8B54-BF21C295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Clustering Method &amp;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4AA2F2-BE37-6844-AEEC-AAB9AB9E0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70" y="3324410"/>
            <a:ext cx="1633518" cy="164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9F7013-3A9D-C94E-9383-9D111A530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20" y="3206561"/>
            <a:ext cx="2485225" cy="198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8B64BF6-3740-DA48-95AF-E9C84E0F1941}"/>
              </a:ext>
            </a:extLst>
          </p:cNvPr>
          <p:cNvSpPr/>
          <p:nvPr/>
        </p:nvSpPr>
        <p:spPr>
          <a:xfrm>
            <a:off x="7790739" y="4144778"/>
            <a:ext cx="564891" cy="161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03101-682D-094D-8938-44E53154EE2E}"/>
              </a:ext>
            </a:extLst>
          </p:cNvPr>
          <p:cNvSpPr txBox="1"/>
          <p:nvPr/>
        </p:nvSpPr>
        <p:spPr>
          <a:xfrm>
            <a:off x="6140581" y="5774850"/>
            <a:ext cx="3865206" cy="266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Hierarchical_clustering</a:t>
            </a:r>
            <a:endParaRPr lang="en-US" sz="1100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6A3504C-7740-4FE7-888B-2968455AC7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3" b="34544"/>
          <a:stretch/>
        </p:blipFill>
        <p:spPr>
          <a:xfrm>
            <a:off x="10048875" y="6158204"/>
            <a:ext cx="2143125" cy="6997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D26706-4893-41A0-8BB6-18A711562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499"/>
            <a:ext cx="5237440" cy="4007365"/>
          </a:xfrm>
        </p:spPr>
        <p:txBody>
          <a:bodyPr>
            <a:normAutofit/>
          </a:bodyPr>
          <a:lstStyle/>
          <a:p>
            <a:pPr>
              <a:buSzPct val="150000"/>
              <a:buBlip>
                <a:blip r:embed="rId6"/>
              </a:buBlip>
            </a:pPr>
            <a:r>
              <a:rPr lang="en-US" sz="1800" dirty="0"/>
              <a:t>Hierarchical Clustering (HC)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Single-linkage criteria</a:t>
            </a:r>
          </a:p>
          <a:p>
            <a:pPr marL="457200" lvl="1" indent="0">
              <a:buNone/>
            </a:pPr>
            <a:r>
              <a:rPr lang="en-US" dirty="0"/>
              <a:t>Determines the distance between sets of observations as a function of the pairwise distances between observations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SzPct val="150000"/>
              <a:buBlip>
                <a:blip r:embed="rId6"/>
              </a:buBlip>
            </a:pPr>
            <a:r>
              <a:rPr lang="en-US" dirty="0"/>
              <a:t>Pair-wise difference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Pair-wise RMSD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05DD3-8B2A-48A6-B105-DD6A1B8900DB}"/>
              </a:ext>
            </a:extLst>
          </p:cNvPr>
          <p:cNvSpPr txBox="1"/>
          <p:nvPr/>
        </p:nvSpPr>
        <p:spPr>
          <a:xfrm>
            <a:off x="7204820" y="5334068"/>
            <a:ext cx="173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Dendrogram</a:t>
            </a:r>
          </a:p>
        </p:txBody>
      </p:sp>
    </p:spTree>
    <p:extLst>
      <p:ext uri="{BB962C8B-B14F-4D97-AF65-F5344CB8AC3E}">
        <p14:creationId xmlns:p14="http://schemas.microsoft.com/office/powerpoint/2010/main" val="2758624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7789-3608-5042-8B54-BF21C295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Hierarchical Clustering (HC)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F42CEF90-C761-4E13-88A9-0BCE7E23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3" r="8581"/>
          <a:stretch/>
        </p:blipFill>
        <p:spPr>
          <a:xfrm>
            <a:off x="1154954" y="3176034"/>
            <a:ext cx="9082217" cy="328491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3D89309-A5ED-4900-B079-7A09B4324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0" y="1751260"/>
            <a:ext cx="2619415" cy="2122161"/>
          </a:xfrm>
          <a:prstGeom prst="rect">
            <a:avLst/>
          </a:prstGeom>
        </p:spPr>
      </p:pic>
      <p:pic>
        <p:nvPicPr>
          <p:cNvPr id="11" name="Picture 10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29B8172E-8698-4F84-9EA7-31CB4C7F9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6" y="2044325"/>
            <a:ext cx="2627226" cy="2128490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C83F90EA-B4FA-42DE-9B46-641E0FBDF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803" y="1921195"/>
            <a:ext cx="2627226" cy="2128490"/>
          </a:xfrm>
          <a:prstGeom prst="rect">
            <a:avLst/>
          </a:prstGeom>
        </p:spPr>
      </p:pic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339ED5C-DDA8-4B8D-B3C6-BD3CDB107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62" y="2044325"/>
            <a:ext cx="2627227" cy="2128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640BE-EB85-453A-B145-C3347CF22AB8}"/>
              </a:ext>
            </a:extLst>
          </p:cNvPr>
          <p:cNvSpPr txBox="1"/>
          <p:nvPr/>
        </p:nvSpPr>
        <p:spPr>
          <a:xfrm>
            <a:off x="650934" y="3194569"/>
            <a:ext cx="40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662B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9569C-0ED6-4C3E-876E-5978E11939FE}"/>
              </a:ext>
            </a:extLst>
          </p:cNvPr>
          <p:cNvSpPr txBox="1"/>
          <p:nvPr/>
        </p:nvSpPr>
        <p:spPr>
          <a:xfrm>
            <a:off x="1438451" y="3688755"/>
            <a:ext cx="40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662B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9B031-3011-4536-8AB6-AEECCC54369F}"/>
              </a:ext>
            </a:extLst>
          </p:cNvPr>
          <p:cNvSpPr txBox="1"/>
          <p:nvPr/>
        </p:nvSpPr>
        <p:spPr>
          <a:xfrm>
            <a:off x="3577422" y="2458387"/>
            <a:ext cx="40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00592-86BB-4471-B1E6-3C0317791DFD}"/>
              </a:ext>
            </a:extLst>
          </p:cNvPr>
          <p:cNvSpPr txBox="1"/>
          <p:nvPr/>
        </p:nvSpPr>
        <p:spPr>
          <a:xfrm>
            <a:off x="1738584" y="3893823"/>
            <a:ext cx="40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39C31-AFB1-4446-9883-75A5C25F58A0}"/>
              </a:ext>
            </a:extLst>
          </p:cNvPr>
          <p:cNvSpPr txBox="1"/>
          <p:nvPr/>
        </p:nvSpPr>
        <p:spPr>
          <a:xfrm>
            <a:off x="5746473" y="2425514"/>
            <a:ext cx="40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966451-7667-459B-BAF8-742DBA7EA80D}"/>
              </a:ext>
            </a:extLst>
          </p:cNvPr>
          <p:cNvSpPr txBox="1"/>
          <p:nvPr/>
        </p:nvSpPr>
        <p:spPr>
          <a:xfrm>
            <a:off x="2027916" y="4258342"/>
            <a:ext cx="40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F67900-BB12-4612-8E0B-D3D4B189E78B}"/>
              </a:ext>
            </a:extLst>
          </p:cNvPr>
          <p:cNvSpPr txBox="1"/>
          <p:nvPr/>
        </p:nvSpPr>
        <p:spPr>
          <a:xfrm>
            <a:off x="2633091" y="3809767"/>
            <a:ext cx="40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4F4AEA-4814-4445-AFF6-6B0844F28D45}"/>
              </a:ext>
            </a:extLst>
          </p:cNvPr>
          <p:cNvSpPr txBox="1"/>
          <p:nvPr/>
        </p:nvSpPr>
        <p:spPr>
          <a:xfrm>
            <a:off x="9076343" y="2443008"/>
            <a:ext cx="40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CDC4AF-8DCD-423A-953F-3F73331C43E4}"/>
              </a:ext>
            </a:extLst>
          </p:cNvPr>
          <p:cNvSpPr txBox="1"/>
          <p:nvPr/>
        </p:nvSpPr>
        <p:spPr>
          <a:xfrm rot="16200000">
            <a:off x="182279" y="4667188"/>
            <a:ext cx="155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Entity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542F9-675B-4D6F-A034-655E1F836335}"/>
              </a:ext>
            </a:extLst>
          </p:cNvPr>
          <p:cNvSpPr txBox="1"/>
          <p:nvPr/>
        </p:nvSpPr>
        <p:spPr>
          <a:xfrm>
            <a:off x="10453416" y="5013254"/>
            <a:ext cx="1600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PCA&amp;SC on 5 features</a:t>
            </a:r>
          </a:p>
        </p:txBody>
      </p:sp>
    </p:spTree>
    <p:extLst>
      <p:ext uri="{BB962C8B-B14F-4D97-AF65-F5344CB8AC3E}">
        <p14:creationId xmlns:p14="http://schemas.microsoft.com/office/powerpoint/2010/main" val="286619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E96B4-6726-4CCA-A15D-CD817D2D8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85928"/>
            <a:ext cx="8761413" cy="1819922"/>
          </a:xfrm>
        </p:spPr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3903C31-1CFA-4627-BF50-5DF5F7A2D1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3" b="34544"/>
          <a:stretch/>
        </p:blipFill>
        <p:spPr>
          <a:xfrm>
            <a:off x="10048875" y="6158204"/>
            <a:ext cx="2143125" cy="6997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546536-B2F8-4E07-B7CB-6BDD513A6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07365"/>
          </a:xfrm>
        </p:spPr>
        <p:txBody>
          <a:bodyPr>
            <a:normAutofit/>
          </a:bodyPr>
          <a:lstStyle/>
          <a:p>
            <a:pPr>
              <a:buSzPct val="150000"/>
              <a:buBlip>
                <a:blip r:embed="rId4"/>
              </a:buBlip>
            </a:pPr>
            <a:r>
              <a:rPr lang="en-US" sz="1800" dirty="0"/>
              <a:t>K-means and SC can be used in protein structure analysis</a:t>
            </a:r>
          </a:p>
          <a:p>
            <a:pPr>
              <a:buSzPct val="150000"/>
              <a:buBlip>
                <a:blip r:embed="rId4"/>
              </a:buBlip>
            </a:pPr>
            <a:endParaRPr lang="en-US" dirty="0"/>
          </a:p>
          <a:p>
            <a:pPr>
              <a:buSzPct val="150000"/>
              <a:buBlip>
                <a:blip r:embed="rId4"/>
              </a:buBlip>
            </a:pPr>
            <a:r>
              <a:rPr lang="en-US" sz="1800" dirty="0"/>
              <a:t>PCA is able to help reduce feature dimensions before clustering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Hard to know physics interpretations of principle components</a:t>
            </a:r>
          </a:p>
          <a:p>
            <a:pPr>
              <a:buSzPct val="150000"/>
              <a:buBlip>
                <a:blip r:embed="rId4"/>
              </a:buBlip>
            </a:pPr>
            <a:r>
              <a:rPr lang="en-US" sz="1800" dirty="0"/>
              <a:t>Method Selection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K-means is faster than SC and HC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K-means and SC require pre-knowledge on cluster numbers; Hard to visualize for high dimensional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HC is not straightforward to examine results and require cutoffs; Easy to visualize high-dimensional data using dendrogram</a:t>
            </a:r>
          </a:p>
        </p:txBody>
      </p:sp>
    </p:spTree>
    <p:extLst>
      <p:ext uri="{BB962C8B-B14F-4D97-AF65-F5344CB8AC3E}">
        <p14:creationId xmlns:p14="http://schemas.microsoft.com/office/powerpoint/2010/main" val="1322480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A12DB1-1483-45CB-8927-21BB5A50BCE9}"/>
              </a:ext>
            </a:extLst>
          </p:cNvPr>
          <p:cNvSpPr/>
          <p:nvPr/>
        </p:nvSpPr>
        <p:spPr>
          <a:xfrm>
            <a:off x="4286051" y="2967335"/>
            <a:ext cx="3619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Thank you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81EAE99-333A-43E7-BA50-008F8EEAD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3" b="34544"/>
          <a:stretch/>
        </p:blipFill>
        <p:spPr>
          <a:xfrm>
            <a:off x="10048875" y="6158204"/>
            <a:ext cx="2143125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9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1B24-EF6C-2C4C-AD87-48A7CDD1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Protein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48B3-9574-DD4A-873F-60B716D83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50000"/>
              <a:buBlip>
                <a:blip r:embed="rId2"/>
              </a:buBlip>
            </a:pPr>
            <a:r>
              <a:rPr lang="en-US" sz="2000" dirty="0"/>
              <a:t>3-D arrangement of atoms in an amino acid-chain molecule</a:t>
            </a:r>
          </a:p>
          <a:p>
            <a:pPr>
              <a:buSzPct val="150000"/>
              <a:buBlip>
                <a:blip r:embed="rId2"/>
              </a:buBlip>
            </a:pPr>
            <a:endParaRPr lang="en-US" sz="2000" dirty="0"/>
          </a:p>
          <a:p>
            <a:pPr>
              <a:buSzPct val="150000"/>
              <a:buBlip>
                <a:blip r:embed="rId2"/>
              </a:buBlip>
            </a:pPr>
            <a:r>
              <a:rPr lang="en-US" sz="2000" dirty="0"/>
              <a:t>Different structures are responsible for biochemical functions</a:t>
            </a:r>
          </a:p>
          <a:p>
            <a:pPr>
              <a:buSzPct val="150000"/>
              <a:buBlip>
                <a:blip r:embed="rId2"/>
              </a:buBlip>
            </a:pPr>
            <a:endParaRPr lang="en-US" sz="2000" dirty="0"/>
          </a:p>
          <a:p>
            <a:pPr>
              <a:buSzPct val="150000"/>
              <a:buBlip>
                <a:blip r:embed="rId2"/>
              </a:buBlip>
            </a:pPr>
            <a:r>
              <a:rPr lang="en-US" sz="2000" dirty="0"/>
              <a:t>Some proteins have no intrinsic structures and able to change</a:t>
            </a:r>
          </a:p>
          <a:p>
            <a:pPr>
              <a:buSzPct val="150000"/>
              <a:buBlip>
                <a:blip r:embed="rId2"/>
              </a:buBlip>
            </a:pPr>
            <a:endParaRPr lang="en-US" sz="2000" dirty="0"/>
          </a:p>
          <a:p>
            <a:pPr>
              <a:buSzPct val="150000"/>
              <a:buBlip>
                <a:blip r:embed="rId2"/>
              </a:buBlip>
            </a:pPr>
            <a:r>
              <a:rPr lang="en-US" sz="2000" dirty="0"/>
              <a:t>Structural clustering and population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3B3B7A0-54F5-564D-9B22-3CBF49AFB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3" b="34544"/>
          <a:stretch/>
        </p:blipFill>
        <p:spPr>
          <a:xfrm>
            <a:off x="10048875" y="6158204"/>
            <a:ext cx="2143125" cy="69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A0B3C-D084-408F-BC21-DEB1FEF37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813" y="2965082"/>
            <a:ext cx="2571987" cy="2205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45264-4217-4E9E-B574-3FEC59F65C96}"/>
              </a:ext>
            </a:extLst>
          </p:cNvPr>
          <p:cNvSpPr txBox="1"/>
          <p:nvPr/>
        </p:nvSpPr>
        <p:spPr>
          <a:xfrm>
            <a:off x="8881534" y="5464604"/>
            <a:ext cx="3564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https://www.ias.edu/ideas/2014/colwell-proteins</a:t>
            </a:r>
          </a:p>
        </p:txBody>
      </p:sp>
    </p:spTree>
    <p:extLst>
      <p:ext uri="{BB962C8B-B14F-4D97-AF65-F5344CB8AC3E}">
        <p14:creationId xmlns:p14="http://schemas.microsoft.com/office/powerpoint/2010/main" val="88770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58D3-2EDF-A34C-94B9-7FC9FE35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4EED-7ED3-9E4D-AF20-79C79F0C9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07365"/>
          </a:xfrm>
        </p:spPr>
        <p:txBody>
          <a:bodyPr/>
          <a:lstStyle/>
          <a:p>
            <a:pPr>
              <a:buSzPct val="150000"/>
              <a:buBlip>
                <a:blip r:embed="rId2"/>
              </a:buBlip>
            </a:pPr>
            <a:r>
              <a:rPr lang="en-US" dirty="0"/>
              <a:t>Computational simulation of proteins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calculate atomic coordinates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SzPct val="150000"/>
              <a:buBlip>
                <a:blip r:embed="rId2"/>
              </a:buBlip>
            </a:pPr>
            <a:r>
              <a:rPr lang="en-US" dirty="0"/>
              <a:t>Overall quantities of a protein (5 features)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Root mean square deviation (RMSD) of atomic positions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 measure of similarity between two protein structures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Radius of gyration (</a:t>
            </a:r>
            <a:r>
              <a:rPr lang="en-US" dirty="0" err="1"/>
              <a:t>Rg</a:t>
            </a:r>
            <a:r>
              <a:rPr lang="en-US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Describe the dimensions of a polymer chain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Secondary structures (helices, </a:t>
            </a:r>
            <a:r>
              <a:rPr lang="el-GR" dirty="0"/>
              <a:t>β</a:t>
            </a:r>
            <a:r>
              <a:rPr lang="en-US" dirty="0"/>
              <a:t> sheets)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Potential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F752E-53EB-4035-B71B-90D7D7F707C5}"/>
                  </a:ext>
                </a:extLst>
              </p:cNvPr>
              <p:cNvSpPr txBox="1"/>
              <p:nvPr/>
            </p:nvSpPr>
            <p:spPr>
              <a:xfrm>
                <a:off x="7982464" y="4025395"/>
                <a:ext cx="3422822" cy="810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RMSD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F752E-53EB-4035-B71B-90D7D7F70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464" y="4025395"/>
                <a:ext cx="3422822" cy="810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2E338-5DB5-492B-92E5-F273E9ABEB17}"/>
                  </a:ext>
                </a:extLst>
              </p:cNvPr>
              <p:cNvSpPr txBox="1"/>
              <p:nvPr/>
            </p:nvSpPr>
            <p:spPr>
              <a:xfrm>
                <a:off x="8769440" y="4955906"/>
                <a:ext cx="2339616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Rg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2E338-5DB5-492B-92E5-F273E9ABE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440" y="4955906"/>
                <a:ext cx="2339616" cy="810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5A3810D-C43C-4AC7-80E1-E72E08607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3" b="34544"/>
          <a:stretch/>
        </p:blipFill>
        <p:spPr>
          <a:xfrm>
            <a:off x="10048875" y="6158204"/>
            <a:ext cx="2143125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1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9D45-BBC1-488B-83F9-75D9D11F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Clustering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EDBBC6-E927-45E9-97FB-9E9D6F92A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SzPct val="150000"/>
                  <a:buBlip>
                    <a:blip r:embed="rId2"/>
                  </a:buBlip>
                </a:pPr>
                <a:r>
                  <a:rPr lang="en-US" sz="2000" dirty="0"/>
                  <a:t>K-means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Select two features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Data standardization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Centroid determination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In a cluster: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1600" dirty="0"/>
                  <a:t>, 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data points has smallest summation of distances to others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EDBBC6-E927-45E9-97FB-9E9D6F92A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E564E4F-FB9A-4518-AD6D-FCE17429F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3" b="34544"/>
          <a:stretch/>
        </p:blipFill>
        <p:spPr>
          <a:xfrm>
            <a:off x="10048875" y="6158204"/>
            <a:ext cx="2143125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80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DFE9-FC65-1247-A96F-AB1E393E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sz="4000" dirty="0"/>
              <a:t>K-means on 2 Selected Features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925D423-D7D5-815C-151A-5403300AD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10346" r="12950" b="2950"/>
          <a:stretch/>
        </p:blipFill>
        <p:spPr>
          <a:xfrm>
            <a:off x="353571" y="2566530"/>
            <a:ext cx="7714270" cy="3926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41138B-E7B8-FC7E-8476-597A568C44D3}"/>
              </a:ext>
            </a:extLst>
          </p:cNvPr>
          <p:cNvSpPr txBox="1"/>
          <p:nvPr/>
        </p:nvSpPr>
        <p:spPr>
          <a:xfrm>
            <a:off x="8454287" y="5496317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58.04%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7CC7A-7210-EE46-70C8-1BC9384C8963}"/>
              </a:ext>
            </a:extLst>
          </p:cNvPr>
          <p:cNvSpPr txBox="1"/>
          <p:nvPr/>
        </p:nvSpPr>
        <p:spPr>
          <a:xfrm>
            <a:off x="10543804" y="5496317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41.96%</a:t>
            </a:r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448FDC80-D764-F2FB-869C-6021745FB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00" y="3623150"/>
            <a:ext cx="1945953" cy="1813498"/>
          </a:xfrm>
          <a:prstGeom prst="rect">
            <a:avLst/>
          </a:prstGeom>
        </p:spPr>
      </p:pic>
      <p:pic>
        <p:nvPicPr>
          <p:cNvPr id="17" name="Picture 16" descr="Icon&#10;&#10;Description automatically generated with medium confidence">
            <a:extLst>
              <a:ext uri="{FF2B5EF4-FFF2-40B4-BE49-F238E27FC236}">
                <a16:creationId xmlns:a16="http://schemas.microsoft.com/office/drawing/2014/main" id="{9A6CF979-B6FD-9CCD-CE18-3B383075B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112" y="3429000"/>
            <a:ext cx="1945953" cy="181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7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9D45-BBC1-488B-83F9-75D9D11F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Clustering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EDBBC6-E927-45E9-97FB-9E9D6F92A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6858889" cy="3817848"/>
              </a:xfrm>
            </p:spPr>
            <p:txBody>
              <a:bodyPr>
                <a:normAutofit/>
              </a:bodyPr>
              <a:lstStyle/>
              <a:p>
                <a:pPr>
                  <a:buSzPct val="150000"/>
                  <a:buBlip>
                    <a:blip r:embed="rId2"/>
                  </a:buBlip>
                </a:pPr>
                <a:r>
                  <a:rPr lang="en-US" dirty="0"/>
                  <a:t>PCA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Data standardization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Reduce 5 features to 2 principal components</a:t>
                </a:r>
                <a:endParaRPr lang="en-US" sz="1400" dirty="0"/>
              </a:p>
              <a:p>
                <a:pPr>
                  <a:buSzPct val="150000"/>
                  <a:buBlip>
                    <a:blip r:embed="rId2"/>
                  </a:buBlip>
                </a:pPr>
                <a:r>
                  <a:rPr lang="en-US" dirty="0"/>
                  <a:t>K-means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1400" dirty="0"/>
              </a:p>
              <a:p>
                <a:pPr>
                  <a:buSzPct val="150000"/>
                  <a:buBlip>
                    <a:blip r:embed="rId2"/>
                  </a:buBlip>
                </a:pPr>
                <a:r>
                  <a:rPr lang="en-US" dirty="0"/>
                  <a:t>Spectral clustering (SC)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Adjacency Matrix determined by Gaussian kernel,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Use K-means after eigen decomposition on </a:t>
                </a:r>
                <a:r>
                  <a:rPr lang="en-US" b="1" i="1" dirty="0"/>
                  <a:t>L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Parallel job computation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EDBBC6-E927-45E9-97FB-9E9D6F92A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6858889" cy="3817848"/>
              </a:xfrm>
              <a:blipFill>
                <a:blip r:embed="rId3"/>
                <a:stretch>
                  <a:fillRect t="-331"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3282BAD-FF03-4F98-A5AD-5BD659343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3" b="34544"/>
          <a:stretch/>
        </p:blipFill>
        <p:spPr>
          <a:xfrm>
            <a:off x="10048875" y="6158204"/>
            <a:ext cx="2143125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AD45-D796-6147-9F1D-CD628F6B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PCA &amp; K-means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98AB9EA-8396-97D4-E12D-34D25973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6096000" cy="457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F1E04-8C79-EB9A-25F7-2AEC3BC94723}"/>
              </a:ext>
            </a:extLst>
          </p:cNvPr>
          <p:cNvSpPr txBox="1"/>
          <p:nvPr/>
        </p:nvSpPr>
        <p:spPr>
          <a:xfrm>
            <a:off x="3301979" y="4804194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51.37%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62E6C-E044-9A16-78DD-78A3798DE35F}"/>
              </a:ext>
            </a:extLst>
          </p:cNvPr>
          <p:cNvSpPr txBox="1"/>
          <p:nvPr/>
        </p:nvSpPr>
        <p:spPr>
          <a:xfrm>
            <a:off x="2064874" y="4804194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48.63%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634B2940-F48A-C2B3-7EF6-C68A30403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20" y="4524743"/>
            <a:ext cx="2805764" cy="2614784"/>
          </a:xfrm>
          <a:prstGeom prst="rect">
            <a:avLst/>
          </a:prstGeom>
        </p:spPr>
      </p:pic>
      <p:pic>
        <p:nvPicPr>
          <p:cNvPr id="23" name="Picture 22" descr="A picture containing scissors, vector graphics&#10;&#10;Description automatically generated">
            <a:extLst>
              <a:ext uri="{FF2B5EF4-FFF2-40B4-BE49-F238E27FC236}">
                <a16:creationId xmlns:a16="http://schemas.microsoft.com/office/drawing/2014/main" id="{C04DBF90-79BE-9433-0F75-6F9A40699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65" y="2448992"/>
            <a:ext cx="2805763" cy="2614783"/>
          </a:xfrm>
          <a:prstGeom prst="rect">
            <a:avLst/>
          </a:prstGeom>
        </p:spPr>
      </p:pic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F97A9DE3-9E34-DA83-ACC3-2084087C2F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 t="11385" r="8520"/>
          <a:stretch/>
        </p:blipFill>
        <p:spPr>
          <a:xfrm>
            <a:off x="5568477" y="3153783"/>
            <a:ext cx="364648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2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ADB4-F6C8-8242-8095-BDB86FFA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PCA &amp; SC</a:t>
            </a:r>
          </a:p>
        </p:txBody>
      </p:sp>
      <p:pic>
        <p:nvPicPr>
          <p:cNvPr id="6" name="Picture 5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186C4900-CEA2-980E-2A91-4E034507E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609600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BDDEA0-429F-71BA-44D6-F3174970C0CA}"/>
              </a:ext>
            </a:extLst>
          </p:cNvPr>
          <p:cNvSpPr txBox="1"/>
          <p:nvPr/>
        </p:nvSpPr>
        <p:spPr>
          <a:xfrm>
            <a:off x="2946836" y="5282195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26.49%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EF20C-486D-7445-1879-6B6ECB10DC68}"/>
              </a:ext>
            </a:extLst>
          </p:cNvPr>
          <p:cNvSpPr txBox="1"/>
          <p:nvPr/>
        </p:nvSpPr>
        <p:spPr>
          <a:xfrm>
            <a:off x="1662462" y="4681871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21.43%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AAA21-346C-3132-4D21-ED68163EB777}"/>
              </a:ext>
            </a:extLst>
          </p:cNvPr>
          <p:cNvSpPr txBox="1"/>
          <p:nvPr/>
        </p:nvSpPr>
        <p:spPr>
          <a:xfrm>
            <a:off x="2628994" y="4579097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29.83%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9E68A-B5BF-8F59-A9BE-6DDFFED82A20}"/>
              </a:ext>
            </a:extLst>
          </p:cNvPr>
          <p:cNvSpPr txBox="1"/>
          <p:nvPr/>
        </p:nvSpPr>
        <p:spPr>
          <a:xfrm>
            <a:off x="3533366" y="4331396"/>
            <a:ext cx="117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22.25%</a:t>
            </a:r>
          </a:p>
        </p:txBody>
      </p:sp>
      <p:pic>
        <p:nvPicPr>
          <p:cNvPr id="13" name="Picture 12" descr="Arrow&#10;&#10;Description automatically generated with medium confidence">
            <a:extLst>
              <a:ext uri="{FF2B5EF4-FFF2-40B4-BE49-F238E27FC236}">
                <a16:creationId xmlns:a16="http://schemas.microsoft.com/office/drawing/2014/main" id="{BABED666-B412-17DE-6BA3-B75A1251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00728"/>
            <a:ext cx="2121670" cy="1977254"/>
          </a:xfrm>
          <a:prstGeom prst="rect">
            <a:avLst/>
          </a:prstGeom>
        </p:spPr>
      </p:pic>
      <p:pic>
        <p:nvPicPr>
          <p:cNvPr id="21" name="Picture 20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6AA4B83-A3C6-8E54-7DF9-7C53F9E9E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965" y="3225398"/>
            <a:ext cx="1905373" cy="1775680"/>
          </a:xfrm>
          <a:prstGeom prst="rect">
            <a:avLst/>
          </a:prstGeom>
        </p:spPr>
      </p:pic>
      <p:pic>
        <p:nvPicPr>
          <p:cNvPr id="23" name="Picture 22" descr="A picture containing light&#10;&#10;Description automatically generated">
            <a:extLst>
              <a:ext uri="{FF2B5EF4-FFF2-40B4-BE49-F238E27FC236}">
                <a16:creationId xmlns:a16="http://schemas.microsoft.com/office/drawing/2014/main" id="{9E9B4401-CE0F-42C1-4EFC-539C9C310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158" y="4902301"/>
            <a:ext cx="1905374" cy="1775681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7F91D83-018D-2821-C877-00508DBCB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77" y="5001078"/>
            <a:ext cx="1905373" cy="1775680"/>
          </a:xfrm>
          <a:prstGeom prst="rect">
            <a:avLst/>
          </a:prstGeom>
        </p:spPr>
      </p:pic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3A46F347-DD40-1264-8648-DA7DEF93CF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 t="11385" r="8520"/>
          <a:stretch/>
        </p:blipFill>
        <p:spPr>
          <a:xfrm>
            <a:off x="6248861" y="2448858"/>
            <a:ext cx="364648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9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58D3-2EDF-A34C-94B9-7FC9FE35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4EED-7ED3-9E4D-AF20-79C79F0C9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93921" cy="4007365"/>
          </a:xfrm>
        </p:spPr>
        <p:txBody>
          <a:bodyPr>
            <a:normAutofit/>
          </a:bodyPr>
          <a:lstStyle/>
          <a:p>
            <a:pPr>
              <a:buSzPct val="150000"/>
              <a:buBlip>
                <a:blip r:embed="rId3"/>
              </a:buBlip>
            </a:pPr>
            <a:r>
              <a:rPr lang="en-US" sz="2000" dirty="0"/>
              <a:t>All-atom (N) coordinates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N atoms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3N coordinates for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Structural alignment with respect to a reference structure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SzPct val="150000"/>
              <a:buBlip>
                <a:blip r:embed="rId3"/>
              </a:buBlip>
            </a:pPr>
            <a:r>
              <a:rPr lang="en-US" sz="2000" dirty="0"/>
              <a:t>PCA dimension reduction to 2 principal components</a:t>
            </a:r>
          </a:p>
          <a:p>
            <a:pPr marL="57150" indent="0">
              <a:buNone/>
            </a:pPr>
            <a:endParaRPr lang="en-US" sz="20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F24B38D-63DD-496D-9C64-4CFB7BF71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3" b="34544"/>
          <a:stretch/>
        </p:blipFill>
        <p:spPr>
          <a:xfrm>
            <a:off x="10048875" y="6158204"/>
            <a:ext cx="2143125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8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2779</TotalTime>
  <Words>426</Words>
  <Application>Microsoft Macintosh PowerPoint</Application>
  <PresentationFormat>Widescreen</PresentationFormat>
  <Paragraphs>109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Courier New</vt:lpstr>
      <vt:lpstr>Wingdings 3</vt:lpstr>
      <vt:lpstr>Ion Boardroom</vt:lpstr>
      <vt:lpstr>PowerPoint Presentation</vt:lpstr>
      <vt:lpstr>Protein structure</vt:lpstr>
      <vt:lpstr>Data Collection</vt:lpstr>
      <vt:lpstr>Clustering Methods</vt:lpstr>
      <vt:lpstr>K-means on 2 Selected Features</vt:lpstr>
      <vt:lpstr>Clustering Methods</vt:lpstr>
      <vt:lpstr>PCA &amp; K-means</vt:lpstr>
      <vt:lpstr>PCA &amp; SC</vt:lpstr>
      <vt:lpstr>Data Collection</vt:lpstr>
      <vt:lpstr>PCA &amp; K-means on All Atom Coordinates</vt:lpstr>
      <vt:lpstr>PCA &amp; SC on All Atom Coordinates</vt:lpstr>
      <vt:lpstr>Clustering Method &amp; Data</vt:lpstr>
      <vt:lpstr>Hierarchical Clustering (HC)</vt:lpstr>
      <vt:lpstr>Summary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Zhiyuan Song</dc:creator>
  <cp:lastModifiedBy>Zhiyuan Song</cp:lastModifiedBy>
  <cp:revision>409</cp:revision>
  <dcterms:created xsi:type="dcterms:W3CDTF">2021-08-02T18:56:36Z</dcterms:created>
  <dcterms:modified xsi:type="dcterms:W3CDTF">2022-04-25T21:33:25Z</dcterms:modified>
</cp:coreProperties>
</file>